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A4"/>
    <a:srgbClr val="F2F2F2"/>
    <a:srgbClr val="28446A"/>
    <a:srgbClr val="FFFFFF"/>
    <a:srgbClr val="0C3358"/>
    <a:srgbClr val="2B476E"/>
    <a:srgbClr val="4194BA"/>
    <a:srgbClr val="05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8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9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690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6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28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2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76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8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0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2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2E4FC1-5F65-4C12-B88E-CA73DBFA23B8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F296976-7E5B-4F48-9348-BC81FB03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32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outdoor, square&#10;&#10;Description automatically generated">
            <a:extLst>
              <a:ext uri="{FF2B5EF4-FFF2-40B4-BE49-F238E27FC236}">
                <a16:creationId xmlns:a16="http://schemas.microsoft.com/office/drawing/2014/main" id="{D369D5E6-EF4D-4AA9-820D-B49ED639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9FB7B8-2DF1-4E7F-B86E-601E7B1A51BA}"/>
              </a:ext>
            </a:extLst>
          </p:cNvPr>
          <p:cNvSpPr/>
          <p:nvPr/>
        </p:nvSpPr>
        <p:spPr>
          <a:xfrm>
            <a:off x="2447924" y="4419600"/>
            <a:ext cx="7258051" cy="2438400"/>
          </a:xfrm>
          <a:prstGeom prst="rect">
            <a:avLst/>
          </a:prstGeom>
          <a:solidFill>
            <a:srgbClr val="2B476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D089C-D4F3-4E6C-B48E-BA8DF971F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8220" y="6231076"/>
            <a:ext cx="2904977" cy="542062"/>
          </a:xfrm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Bebas Neue" panose="020B0606020202050201" pitchFamily="34" charset="0"/>
              </a:rPr>
              <a:t>BY BIMA SAKTI NUGRAHA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B23350F-1171-46E3-B50E-A3ECE60B1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319" y="4352925"/>
            <a:ext cx="10448777" cy="1982063"/>
          </a:xfrm>
        </p:spPr>
        <p:txBody>
          <a:bodyPr>
            <a:normAutofit/>
          </a:bodyPr>
          <a:lstStyle/>
          <a:p>
            <a:r>
              <a:rPr lang="en-US" sz="6000" b="1" dirty="0">
                <a:ln w="12700">
                  <a:solidFill>
                    <a:schemeClr val="bg1">
                      <a:alpha val="0"/>
                    </a:schemeClr>
                  </a:solidFill>
                </a:ln>
              </a:rPr>
              <a:t>DATA SCIENCE IN</a:t>
            </a:r>
            <a:br>
              <a:rPr lang="en-US" sz="6000" b="1" dirty="0">
                <a:ln w="12700">
                  <a:solidFill>
                    <a:schemeClr val="bg1">
                      <a:alpha val="0"/>
                    </a:schemeClr>
                  </a:solidFill>
                </a:ln>
              </a:rPr>
            </a:br>
            <a:r>
              <a:rPr lang="en-US" sz="6000" b="1" dirty="0">
                <a:ln w="12700">
                  <a:solidFill>
                    <a:schemeClr val="bg1">
                      <a:alpha val="0"/>
                    </a:schemeClr>
                  </a:solidFill>
                </a:ln>
              </a:rPr>
              <a:t>BANKING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F6FDE-ED23-4DD5-805B-10B66716905D}"/>
              </a:ext>
            </a:extLst>
          </p:cNvPr>
          <p:cNvSpPr/>
          <p:nvPr/>
        </p:nvSpPr>
        <p:spPr>
          <a:xfrm>
            <a:off x="1" y="5381625"/>
            <a:ext cx="2447923" cy="542062"/>
          </a:xfrm>
          <a:prstGeom prst="rect">
            <a:avLst/>
          </a:prstGeom>
          <a:solidFill>
            <a:srgbClr val="2B476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FCDB76-D8FC-464C-8D74-F396A709C099}"/>
              </a:ext>
            </a:extLst>
          </p:cNvPr>
          <p:cNvSpPr/>
          <p:nvPr/>
        </p:nvSpPr>
        <p:spPr>
          <a:xfrm>
            <a:off x="9705976" y="5381625"/>
            <a:ext cx="2486024" cy="542062"/>
          </a:xfrm>
          <a:prstGeom prst="rect">
            <a:avLst/>
          </a:prstGeom>
          <a:solidFill>
            <a:srgbClr val="2B476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8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ght, ocean floor&#10;&#10;Description automatically generated">
            <a:extLst>
              <a:ext uri="{FF2B5EF4-FFF2-40B4-BE49-F238E27FC236}">
                <a16:creationId xmlns:a16="http://schemas.microsoft.com/office/drawing/2014/main" id="{E5DA587B-A0B5-487D-B5A2-538D7D74C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915C1-E58C-4008-9814-2FE6CADE2359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B476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A0301-CC7C-459D-B162-CCEB35F0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35" y="2111229"/>
            <a:ext cx="5898065" cy="1974209"/>
          </a:xfrm>
        </p:spPr>
        <p:txBody>
          <a:bodyPr>
            <a:normAutofit/>
          </a:bodyPr>
          <a:lstStyle/>
          <a:p>
            <a:r>
              <a:rPr lang="en-US" sz="8000" b="1" i="1" dirty="0"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ebas Neue" panose="020B0606020202050201" pitchFamily="34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4003513003"/>
      </p:ext>
    </p:extLst>
  </p:cSld>
  <p:clrMapOvr>
    <a:masterClrMapping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0A995221-24E0-4CB3-9F7C-244A5501C5C8}"/>
              </a:ext>
            </a:extLst>
          </p:cNvPr>
          <p:cNvSpPr/>
          <p:nvPr/>
        </p:nvSpPr>
        <p:spPr>
          <a:xfrm>
            <a:off x="1047750" y="1972418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9620BA78-2A72-45E3-8203-BF23EB6C6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93" y="2226661"/>
            <a:ext cx="863113" cy="863113"/>
          </a:xfrm>
          <a:effectLst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F02887-20FE-4C1C-8D34-E66DA2DC425A}"/>
              </a:ext>
            </a:extLst>
          </p:cNvPr>
          <p:cNvSpPr/>
          <p:nvPr/>
        </p:nvSpPr>
        <p:spPr>
          <a:xfrm>
            <a:off x="3226043" y="1972418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D0BEBE3-C96C-4A28-843D-F29D645792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36" y="2019015"/>
            <a:ext cx="1278403" cy="1278403"/>
          </a:xfrm>
          <a:prstGeom prst="rect">
            <a:avLst/>
          </a:prstGeom>
          <a:effectLst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5136256-4E1C-4B55-B508-C3B5C07DB307}"/>
              </a:ext>
            </a:extLst>
          </p:cNvPr>
          <p:cNvSpPr/>
          <p:nvPr/>
        </p:nvSpPr>
        <p:spPr>
          <a:xfrm>
            <a:off x="5404876" y="1972418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561177-AFFB-417F-A1DF-A78227860C90}"/>
              </a:ext>
            </a:extLst>
          </p:cNvPr>
          <p:cNvSpPr/>
          <p:nvPr/>
        </p:nvSpPr>
        <p:spPr>
          <a:xfrm>
            <a:off x="7583709" y="1972416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4FE111-97BA-42DB-8C1B-4C5FF929564C}"/>
              </a:ext>
            </a:extLst>
          </p:cNvPr>
          <p:cNvSpPr/>
          <p:nvPr/>
        </p:nvSpPr>
        <p:spPr>
          <a:xfrm>
            <a:off x="9762542" y="1972414"/>
            <a:ext cx="1371600" cy="1371600"/>
          </a:xfrm>
          <a:prstGeom prst="ellipse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3C408E-3237-4DC0-A04E-0CC357A69B6B}"/>
              </a:ext>
            </a:extLst>
          </p:cNvPr>
          <p:cNvSpPr/>
          <p:nvPr/>
        </p:nvSpPr>
        <p:spPr>
          <a:xfrm>
            <a:off x="1047749" y="4420337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1DC15F-4FA2-4569-95DE-1DA3D572BF66}"/>
              </a:ext>
            </a:extLst>
          </p:cNvPr>
          <p:cNvSpPr/>
          <p:nvPr/>
        </p:nvSpPr>
        <p:spPr>
          <a:xfrm>
            <a:off x="3224137" y="4420337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3C4ACA-948C-4EF2-9098-F5D56849029E}"/>
              </a:ext>
            </a:extLst>
          </p:cNvPr>
          <p:cNvSpPr/>
          <p:nvPr/>
        </p:nvSpPr>
        <p:spPr>
          <a:xfrm>
            <a:off x="5400525" y="4420337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37A703-73C0-414E-B879-8AEC65B119BD}"/>
              </a:ext>
            </a:extLst>
          </p:cNvPr>
          <p:cNvSpPr/>
          <p:nvPr/>
        </p:nvSpPr>
        <p:spPr>
          <a:xfrm>
            <a:off x="7576913" y="4420337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6CCCEA-A95C-4692-A156-547F67F5BF12}"/>
              </a:ext>
            </a:extLst>
          </p:cNvPr>
          <p:cNvSpPr/>
          <p:nvPr/>
        </p:nvSpPr>
        <p:spPr>
          <a:xfrm>
            <a:off x="9753301" y="4420337"/>
            <a:ext cx="1371600" cy="1371600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4A00F4-7FC8-44C0-83F4-38D7043F0300}"/>
              </a:ext>
            </a:extLst>
          </p:cNvPr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DD9BE5-45A9-4A8C-A954-261AD48C1A91}"/>
              </a:ext>
            </a:extLst>
          </p:cNvPr>
          <p:cNvSpPr txBox="1">
            <a:spLocks/>
          </p:cNvSpPr>
          <p:nvPr/>
        </p:nvSpPr>
        <p:spPr>
          <a:xfrm>
            <a:off x="5681662" y="2226661"/>
            <a:ext cx="895351" cy="781454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rgbClr val="004FA4"/>
                </a:solidFill>
              </a:rPr>
              <a:t>Rp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A43D5BB7-31CE-4F77-AABC-1C2300B1EE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18" y="2088836"/>
            <a:ext cx="1150960" cy="1150960"/>
          </a:xfrm>
          <a:prstGeom prst="rect">
            <a:avLst/>
          </a:prstGeom>
          <a:effectLst/>
        </p:spPr>
      </p:pic>
      <p:pic>
        <p:nvPicPr>
          <p:cNvPr id="25" name="Picture 24" descr="Shape, arrow&#10;&#10;Description automatically generated">
            <a:extLst>
              <a:ext uri="{FF2B5EF4-FFF2-40B4-BE49-F238E27FC236}">
                <a16:creationId xmlns:a16="http://schemas.microsoft.com/office/drawing/2014/main" id="{6070EEC6-0B35-4A3F-8634-3F74FB19A9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10" y="2246106"/>
            <a:ext cx="1041196" cy="838906"/>
          </a:xfrm>
          <a:prstGeom prst="rect">
            <a:avLst/>
          </a:prstGeom>
          <a:effectLst/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20DB0135-38F4-43C3-89EB-74DF15C2EA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59" y="4620897"/>
            <a:ext cx="1035380" cy="1035380"/>
          </a:xfrm>
          <a:prstGeom prst="rect">
            <a:avLst/>
          </a:prstGeom>
          <a:effectLst/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E137E0C6-CCF3-45DB-A68D-FFC4791A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2" y="4506806"/>
            <a:ext cx="1149379" cy="11493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CFEEB67-C35D-48DC-837D-280399DE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81" y="4351999"/>
            <a:ext cx="1509664" cy="15096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053585F8-1618-4753-B034-54A9AFA99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164" y="4696404"/>
            <a:ext cx="959873" cy="9598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61381A41-2423-496E-820D-3DFAA8AA36AF}"/>
              </a:ext>
            </a:extLst>
          </p:cNvPr>
          <p:cNvSpPr txBox="1">
            <a:spLocks/>
          </p:cNvSpPr>
          <p:nvPr/>
        </p:nvSpPr>
        <p:spPr>
          <a:xfrm>
            <a:off x="3861" y="3265"/>
            <a:ext cx="2951554" cy="384510"/>
          </a:xfrm>
          <a:prstGeom prst="rect">
            <a:avLst/>
          </a:prstGeom>
          <a:solidFill>
            <a:srgbClr val="F2F2F2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>
                <a:solidFill>
                  <a:srgbClr val="004FA4"/>
                </a:solidFill>
              </a:rPr>
              <a:t>ide </a:t>
            </a:r>
            <a:r>
              <a:rPr lang="en-US" sz="1600" dirty="0" err="1">
                <a:solidFill>
                  <a:srgbClr val="004FA4"/>
                </a:solidFill>
              </a:rPr>
              <a:t>fitur</a:t>
            </a:r>
            <a:r>
              <a:rPr lang="en-US" sz="1600" dirty="0">
                <a:solidFill>
                  <a:srgbClr val="004FA4"/>
                </a:solidFill>
              </a:rPr>
              <a:t>, target market &amp; benefit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E4ED285-613F-4142-A68C-65AA71754616}"/>
              </a:ext>
            </a:extLst>
          </p:cNvPr>
          <p:cNvSpPr txBox="1">
            <a:spLocks/>
          </p:cNvSpPr>
          <p:nvPr/>
        </p:nvSpPr>
        <p:spPr>
          <a:xfrm>
            <a:off x="1143954" y="3429000"/>
            <a:ext cx="1179190" cy="5638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Next Best</a:t>
            </a:r>
          </a:p>
          <a:p>
            <a:r>
              <a:rPr lang="en-US" sz="1600" b="1" dirty="0"/>
              <a:t>Offer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1695639-5D42-4BA4-B630-000270BFA0C9}"/>
              </a:ext>
            </a:extLst>
          </p:cNvPr>
          <p:cNvSpPr txBox="1">
            <a:spLocks/>
          </p:cNvSpPr>
          <p:nvPr/>
        </p:nvSpPr>
        <p:spPr>
          <a:xfrm>
            <a:off x="2798380" y="363171"/>
            <a:ext cx="6595239" cy="14891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i="1" dirty="0">
                <a:ln w="12700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ebas Neue" panose="020B0606020202050201" pitchFamily="34" charset="0"/>
              </a:rPr>
              <a:t>implementation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A1E9AFB-0186-4888-9AE5-DC4294F4A8BC}"/>
              </a:ext>
            </a:extLst>
          </p:cNvPr>
          <p:cNvSpPr txBox="1">
            <a:spLocks/>
          </p:cNvSpPr>
          <p:nvPr/>
        </p:nvSpPr>
        <p:spPr>
          <a:xfrm>
            <a:off x="3320341" y="3434154"/>
            <a:ext cx="1179190" cy="5638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Churn Prediction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709D92B-34C9-4B48-B4BF-2E281C3C5984}"/>
              </a:ext>
            </a:extLst>
          </p:cNvPr>
          <p:cNvSpPr txBox="1">
            <a:spLocks/>
          </p:cNvSpPr>
          <p:nvPr/>
        </p:nvSpPr>
        <p:spPr>
          <a:xfrm>
            <a:off x="5496728" y="3429000"/>
            <a:ext cx="1179190" cy="5638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Income Prediction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DAC9BD5-1DF7-4FEA-916D-144652DE2256}"/>
              </a:ext>
            </a:extLst>
          </p:cNvPr>
          <p:cNvSpPr txBox="1">
            <a:spLocks/>
          </p:cNvSpPr>
          <p:nvPr/>
        </p:nvSpPr>
        <p:spPr>
          <a:xfrm>
            <a:off x="7673115" y="3423846"/>
            <a:ext cx="1179190" cy="5638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Customer Journey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C32E782-F351-4013-836E-DDF77A6B1D1D}"/>
              </a:ext>
            </a:extLst>
          </p:cNvPr>
          <p:cNvSpPr txBox="1">
            <a:spLocks/>
          </p:cNvSpPr>
          <p:nvPr/>
        </p:nvSpPr>
        <p:spPr>
          <a:xfrm>
            <a:off x="9762542" y="3322963"/>
            <a:ext cx="1371600" cy="6750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b="1" dirty="0"/>
              <a:t>Customer Segmentation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E618D18-889A-429A-81FA-1228666C0BA1}"/>
              </a:ext>
            </a:extLst>
          </p:cNvPr>
          <p:cNvSpPr txBox="1">
            <a:spLocks/>
          </p:cNvSpPr>
          <p:nvPr/>
        </p:nvSpPr>
        <p:spPr>
          <a:xfrm>
            <a:off x="1117919" y="5755486"/>
            <a:ext cx="1179190" cy="5638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Chatbot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0CFB1BB-E5F9-4378-A15A-04C7AE2B09E5}"/>
              </a:ext>
            </a:extLst>
          </p:cNvPr>
          <p:cNvSpPr txBox="1">
            <a:spLocks/>
          </p:cNvSpPr>
          <p:nvPr/>
        </p:nvSpPr>
        <p:spPr>
          <a:xfrm>
            <a:off x="2875328" y="5791937"/>
            <a:ext cx="2077550" cy="6234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Financial Performance Analytic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C51806B-3945-478D-B061-6A27AD2C85E2}"/>
              </a:ext>
            </a:extLst>
          </p:cNvPr>
          <p:cNvSpPr txBox="1">
            <a:spLocks/>
          </p:cNvSpPr>
          <p:nvPr/>
        </p:nvSpPr>
        <p:spPr>
          <a:xfrm>
            <a:off x="7239123" y="5736415"/>
            <a:ext cx="2077550" cy="6234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Fraud Prevention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2919F323-192C-4D94-BC8C-74448F3DBA4F}"/>
              </a:ext>
            </a:extLst>
          </p:cNvPr>
          <p:cNvSpPr/>
          <p:nvPr/>
        </p:nvSpPr>
        <p:spPr>
          <a:xfrm>
            <a:off x="5610153" y="4550246"/>
            <a:ext cx="971693" cy="915837"/>
          </a:xfrm>
          <a:prstGeom prst="triangle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46BFC6DF-98F9-4C80-AF14-9A2318432904}"/>
              </a:ext>
            </a:extLst>
          </p:cNvPr>
          <p:cNvSpPr txBox="1">
            <a:spLocks/>
          </p:cNvSpPr>
          <p:nvPr/>
        </p:nvSpPr>
        <p:spPr>
          <a:xfrm>
            <a:off x="5893997" y="4745074"/>
            <a:ext cx="416065" cy="7814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rgbClr val="004FA4"/>
                </a:solidFill>
              </a:rPr>
              <a:t>!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001B6CA-083E-4DC8-BF6A-A87FEEC3F393}"/>
              </a:ext>
            </a:extLst>
          </p:cNvPr>
          <p:cNvSpPr txBox="1">
            <a:spLocks/>
          </p:cNvSpPr>
          <p:nvPr/>
        </p:nvSpPr>
        <p:spPr>
          <a:xfrm>
            <a:off x="5372448" y="5763266"/>
            <a:ext cx="1427749" cy="6807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Early Warning Systems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907A0AE-F302-4962-B5B1-BF216E8AB916}"/>
              </a:ext>
            </a:extLst>
          </p:cNvPr>
          <p:cNvSpPr txBox="1">
            <a:spLocks/>
          </p:cNvSpPr>
          <p:nvPr/>
        </p:nvSpPr>
        <p:spPr>
          <a:xfrm>
            <a:off x="9400325" y="5719975"/>
            <a:ext cx="2077550" cy="6234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958783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36" grpId="0"/>
      <p:bldP spid="40" grpId="0"/>
      <p:bldP spid="41" grpId="0"/>
      <p:bldP spid="42" grpId="0"/>
      <p:bldP spid="43" grpId="0"/>
      <p:bldP spid="44" grpId="0"/>
      <p:bldP spid="49" grpId="0"/>
      <p:bldP spid="50" grpId="0"/>
      <p:bldP spid="53" grpId="0" animBg="1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Content Placeholder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6173D22-9B6B-486F-8D9B-8EE37EF43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2" y="839047"/>
            <a:ext cx="4534436" cy="321945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2C5C64B-5C74-4B3E-A822-C82D3D7E4B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53"/>
          <a:stretch/>
        </p:blipFill>
        <p:spPr>
          <a:xfrm>
            <a:off x="6624446" y="1514473"/>
            <a:ext cx="2023492" cy="1996809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670A25C-4390-4563-B84A-DFCE0763B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29" y="1514474"/>
            <a:ext cx="2004609" cy="1996809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424A9EE-0D6D-4CE9-824E-36A3B687813B}"/>
              </a:ext>
            </a:extLst>
          </p:cNvPr>
          <p:cNvSpPr txBox="1">
            <a:spLocks/>
          </p:cNvSpPr>
          <p:nvPr/>
        </p:nvSpPr>
        <p:spPr>
          <a:xfrm>
            <a:off x="1856087" y="4364613"/>
            <a:ext cx="8469178" cy="14891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i="1" dirty="0">
                <a:ln w="12700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ebas Neue" panose="020B0606020202050201" pitchFamily="34" charset="0"/>
              </a:rPr>
              <a:t>Technology approach</a:t>
            </a:r>
          </a:p>
        </p:txBody>
      </p:sp>
    </p:spTree>
    <p:extLst>
      <p:ext uri="{BB962C8B-B14F-4D97-AF65-F5344CB8AC3E}">
        <p14:creationId xmlns:p14="http://schemas.microsoft.com/office/powerpoint/2010/main" val="233306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AE553E-63A4-4727-8CDB-000A66809D28}"/>
              </a:ext>
            </a:extLst>
          </p:cNvPr>
          <p:cNvSpPr/>
          <p:nvPr/>
        </p:nvSpPr>
        <p:spPr>
          <a:xfrm>
            <a:off x="7477125" y="3800749"/>
            <a:ext cx="4714875" cy="17139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F7263-04DA-41FE-AFCE-0A4660CC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25" y="3938724"/>
            <a:ext cx="4381500" cy="14380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4FA4"/>
                </a:solidFill>
                <a:latin typeface="Bebas Neue" panose="020B0606020202050201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1525866"/>
      </p:ext>
    </p:extLst>
  </p:cSld>
  <p:clrMapOvr>
    <a:masterClrMapping/>
  </p:clrMapOvr>
  <p:transition spd="slow">
    <p:push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47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Bebas Neue</vt:lpstr>
      <vt:lpstr>Calisto MT</vt:lpstr>
      <vt:lpstr>Wingdings 2</vt:lpstr>
      <vt:lpstr>Slate</vt:lpstr>
      <vt:lpstr>DATA SCIENCE IN BANKING</vt:lpstr>
      <vt:lpstr>DATA SCIENCE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BANKING</dc:title>
  <dc:creator>Bima Sakti</dc:creator>
  <cp:lastModifiedBy>Bima Sakti</cp:lastModifiedBy>
  <cp:revision>6</cp:revision>
  <dcterms:created xsi:type="dcterms:W3CDTF">2021-01-19T12:21:44Z</dcterms:created>
  <dcterms:modified xsi:type="dcterms:W3CDTF">2021-01-19T13:25:49Z</dcterms:modified>
</cp:coreProperties>
</file>